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6-7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1367909"/>
            <a:ext cx="7468553" cy="29146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2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Cloud-Native Computing: The Future of AI</a:t>
            </a:r>
            <a:endParaRPr lang="en-US" sz="6120" dirty="0"/>
          </a:p>
        </p:txBody>
      </p:sp>
      <p:sp>
        <p:nvSpPr>
          <p:cNvPr id="6" name="Text 2"/>
          <p:cNvSpPr/>
          <p:nvPr/>
        </p:nvSpPr>
        <p:spPr>
          <a:xfrm>
            <a:off x="6324124" y="4641533"/>
            <a:ext cx="746855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Cloud-native computing is a modern approach to building and deploying applications. It leverages cloud computing principles and technologies, such as containerization and microservices, to create flexible, scalable, and resilient applications.</a:t>
            </a:r>
            <a:endParaRPr lang="en-US" sz="1885" dirty="0"/>
          </a:p>
        </p:txBody>
      </p:sp>
      <p:sp>
        <p:nvSpPr>
          <p:cNvPr id="7" name="Shape 3"/>
          <p:cNvSpPr/>
          <p:nvPr/>
        </p:nvSpPr>
        <p:spPr>
          <a:xfrm>
            <a:off x="6324124" y="6460688"/>
            <a:ext cx="382905" cy="382905"/>
          </a:xfrm>
          <a:prstGeom prst="roundRect">
            <a:avLst>
              <a:gd name="adj" fmla="val 23878209"/>
            </a:avLst>
          </a:prstGeom>
          <a:solidFill>
            <a:srgbClr val="76260C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440686" y="6603325"/>
            <a:ext cx="149662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68"/>
              </a:lnSpc>
              <a:buNone/>
            </a:pPr>
            <a:r>
              <a:rPr lang="en-US" sz="768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</a:t>
            </a:r>
            <a:endParaRPr lang="en-US" sz="768" dirty="0"/>
          </a:p>
        </p:txBody>
      </p:sp>
      <p:sp>
        <p:nvSpPr>
          <p:cNvPr id="9" name="Text 5"/>
          <p:cNvSpPr/>
          <p:nvPr/>
        </p:nvSpPr>
        <p:spPr>
          <a:xfrm>
            <a:off x="6826687" y="6442829"/>
            <a:ext cx="2784277" cy="4188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99"/>
              </a:lnSpc>
              <a:buNone/>
            </a:pPr>
            <a:r>
              <a:rPr lang="en-US" sz="2356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by muhammad umair</a:t>
            </a:r>
            <a:endParaRPr lang="en-US" sz="2356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2186583"/>
            <a:ext cx="102806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Cloud vs. Edge Computing in AI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3488888"/>
            <a:ext cx="2933700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Cloud Computing</a:t>
            </a:r>
            <a:endParaRPr lang="en-US" sz="2218" dirty="0"/>
          </a:p>
        </p:txBody>
      </p:sp>
      <p:sp>
        <p:nvSpPr>
          <p:cNvPr id="6" name="Text 3"/>
          <p:cNvSpPr/>
          <p:nvPr/>
        </p:nvSpPr>
        <p:spPr>
          <a:xfrm>
            <a:off x="837724" y="4080153"/>
            <a:ext cx="6185535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Cloud computing involves processing data in centralized data centers.</a:t>
            </a:r>
            <a:endParaRPr lang="en-US" sz="1885" dirty="0"/>
          </a:p>
        </p:txBody>
      </p:sp>
      <p:sp>
        <p:nvSpPr>
          <p:cNvPr id="7" name="Text 4"/>
          <p:cNvSpPr/>
          <p:nvPr/>
        </p:nvSpPr>
        <p:spPr>
          <a:xfrm>
            <a:off x="837724" y="5061585"/>
            <a:ext cx="6185535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Suitable for tasks requiring high computational power or large datasets.</a:t>
            </a:r>
            <a:endParaRPr lang="en-US" sz="1885" dirty="0"/>
          </a:p>
        </p:txBody>
      </p:sp>
      <p:sp>
        <p:nvSpPr>
          <p:cNvPr id="8" name="Text 5"/>
          <p:cNvSpPr/>
          <p:nvPr/>
        </p:nvSpPr>
        <p:spPr>
          <a:xfrm>
            <a:off x="7614761" y="348888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Edge Computing</a:t>
            </a:r>
            <a:endParaRPr lang="en-US" sz="2218" dirty="0"/>
          </a:p>
        </p:txBody>
      </p:sp>
      <p:sp>
        <p:nvSpPr>
          <p:cNvPr id="9" name="Text 6"/>
          <p:cNvSpPr/>
          <p:nvPr/>
        </p:nvSpPr>
        <p:spPr>
          <a:xfrm>
            <a:off x="7614761" y="4080153"/>
            <a:ext cx="6185535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Edge computing processes data closer to the source, on devices like smartphones or IoT sensors.</a:t>
            </a:r>
            <a:endParaRPr lang="en-US" sz="1885" dirty="0"/>
          </a:p>
        </p:txBody>
      </p:sp>
      <p:sp>
        <p:nvSpPr>
          <p:cNvPr id="10" name="Text 7"/>
          <p:cNvSpPr/>
          <p:nvPr/>
        </p:nvSpPr>
        <p:spPr>
          <a:xfrm>
            <a:off x="7614761" y="5061585"/>
            <a:ext cx="6185535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Ideal for real-time applications with low latency requirements.</a:t>
            </a:r>
            <a:endParaRPr lang="en-US" sz="1885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830342"/>
            <a:ext cx="7468553" cy="1408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Suitability for AI Applications</a:t>
            </a:r>
            <a:endParaRPr lang="en-US" sz="4435" dirty="0"/>
          </a:p>
        </p:txBody>
      </p:sp>
      <p:sp>
        <p:nvSpPr>
          <p:cNvPr id="6" name="Shape 2"/>
          <p:cNvSpPr/>
          <p:nvPr/>
        </p:nvSpPr>
        <p:spPr>
          <a:xfrm>
            <a:off x="6324124" y="2866549"/>
            <a:ext cx="538520" cy="538520"/>
          </a:xfrm>
          <a:prstGeom prst="roundRect">
            <a:avLst>
              <a:gd name="adj" fmla="val 8001"/>
            </a:avLst>
          </a:prstGeom>
          <a:solidFill>
            <a:srgbClr val="304755"/>
          </a:solidFill>
          <a:ln/>
        </p:spPr>
      </p:sp>
      <p:sp>
        <p:nvSpPr>
          <p:cNvPr id="7" name="Text 3"/>
          <p:cNvSpPr/>
          <p:nvPr/>
        </p:nvSpPr>
        <p:spPr>
          <a:xfrm>
            <a:off x="6513790" y="2966799"/>
            <a:ext cx="159187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61" dirty="0"/>
          </a:p>
        </p:txBody>
      </p:sp>
      <p:sp>
        <p:nvSpPr>
          <p:cNvPr id="8" name="Text 4"/>
          <p:cNvSpPr/>
          <p:nvPr/>
        </p:nvSpPr>
        <p:spPr>
          <a:xfrm>
            <a:off x="7101959" y="2866549"/>
            <a:ext cx="2836783" cy="703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Cloud Computing</a:t>
            </a:r>
            <a:endParaRPr lang="en-US" sz="2218" dirty="0"/>
          </a:p>
        </p:txBody>
      </p:sp>
      <p:sp>
        <p:nvSpPr>
          <p:cNvPr id="9" name="Text 5"/>
          <p:cNvSpPr/>
          <p:nvPr/>
        </p:nvSpPr>
        <p:spPr>
          <a:xfrm>
            <a:off x="7101959" y="3714036"/>
            <a:ext cx="2836783" cy="1915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Cloud computing is suitable for tasks like model training, which require vast computing power and data storage.</a:t>
            </a:r>
            <a:endParaRPr lang="en-US" sz="1885" dirty="0"/>
          </a:p>
        </p:txBody>
      </p:sp>
      <p:sp>
        <p:nvSpPr>
          <p:cNvPr id="10" name="Shape 6"/>
          <p:cNvSpPr/>
          <p:nvPr/>
        </p:nvSpPr>
        <p:spPr>
          <a:xfrm>
            <a:off x="10178058" y="2866549"/>
            <a:ext cx="538520" cy="538520"/>
          </a:xfrm>
          <a:prstGeom prst="roundRect">
            <a:avLst>
              <a:gd name="adj" fmla="val 8001"/>
            </a:avLst>
          </a:prstGeom>
          <a:solidFill>
            <a:srgbClr val="304755"/>
          </a:solidFill>
          <a:ln/>
        </p:spPr>
      </p:sp>
      <p:sp>
        <p:nvSpPr>
          <p:cNvPr id="11" name="Text 7"/>
          <p:cNvSpPr/>
          <p:nvPr/>
        </p:nvSpPr>
        <p:spPr>
          <a:xfrm>
            <a:off x="10313908" y="2966799"/>
            <a:ext cx="266700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61" dirty="0"/>
          </a:p>
        </p:txBody>
      </p:sp>
      <p:sp>
        <p:nvSpPr>
          <p:cNvPr id="12" name="Text 8"/>
          <p:cNvSpPr/>
          <p:nvPr/>
        </p:nvSpPr>
        <p:spPr>
          <a:xfrm>
            <a:off x="10955893" y="2866549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Edge Computing</a:t>
            </a:r>
            <a:endParaRPr lang="en-US" sz="2218" dirty="0"/>
          </a:p>
        </p:txBody>
      </p:sp>
      <p:sp>
        <p:nvSpPr>
          <p:cNvPr id="13" name="Text 9"/>
          <p:cNvSpPr/>
          <p:nvPr/>
        </p:nvSpPr>
        <p:spPr>
          <a:xfrm>
            <a:off x="10955893" y="3362087"/>
            <a:ext cx="283678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Edge computing is ideal for tasks like image recognition, requiring low latency and real-time processing.</a:t>
            </a:r>
            <a:endParaRPr lang="en-US" sz="1885" dirty="0"/>
          </a:p>
        </p:txBody>
      </p:sp>
      <p:sp>
        <p:nvSpPr>
          <p:cNvPr id="14" name="Shape 10"/>
          <p:cNvSpPr/>
          <p:nvPr/>
        </p:nvSpPr>
        <p:spPr>
          <a:xfrm>
            <a:off x="6324124" y="6137672"/>
            <a:ext cx="538520" cy="538520"/>
          </a:xfrm>
          <a:prstGeom prst="roundRect">
            <a:avLst>
              <a:gd name="adj" fmla="val 8001"/>
            </a:avLst>
          </a:prstGeom>
          <a:solidFill>
            <a:srgbClr val="304755"/>
          </a:solidFill>
          <a:ln/>
        </p:spPr>
      </p:sp>
      <p:sp>
        <p:nvSpPr>
          <p:cNvPr id="15" name="Text 11"/>
          <p:cNvSpPr/>
          <p:nvPr/>
        </p:nvSpPr>
        <p:spPr>
          <a:xfrm>
            <a:off x="6457474" y="6237923"/>
            <a:ext cx="271701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61" dirty="0"/>
          </a:p>
        </p:txBody>
      </p:sp>
      <p:sp>
        <p:nvSpPr>
          <p:cNvPr id="16" name="Text 12"/>
          <p:cNvSpPr/>
          <p:nvPr/>
        </p:nvSpPr>
        <p:spPr>
          <a:xfrm>
            <a:off x="7101959" y="6137672"/>
            <a:ext cx="346650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Combined Approach</a:t>
            </a:r>
            <a:endParaRPr lang="en-US" sz="2218" dirty="0"/>
          </a:p>
        </p:txBody>
      </p:sp>
      <p:sp>
        <p:nvSpPr>
          <p:cNvPr id="17" name="Text 13"/>
          <p:cNvSpPr/>
          <p:nvPr/>
        </p:nvSpPr>
        <p:spPr>
          <a:xfrm>
            <a:off x="7101959" y="6633210"/>
            <a:ext cx="6690717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hybrid approach, combining cloud and edge, is often the most effective solution for many AI applications.</a:t>
            </a:r>
            <a:endParaRPr lang="en-US" sz="1885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700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3553" y="3838337"/>
            <a:ext cx="12435602" cy="6752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17"/>
              </a:lnSpc>
              <a:buNone/>
            </a:pPr>
            <a:r>
              <a:rPr lang="en-US" sz="425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Advantages of Cloud Computing for AI</a:t>
            </a:r>
            <a:endParaRPr lang="en-US" sz="4254" dirty="0"/>
          </a:p>
        </p:txBody>
      </p:sp>
      <p:sp>
        <p:nvSpPr>
          <p:cNvPr id="6" name="Shape 2"/>
          <p:cNvSpPr/>
          <p:nvPr/>
        </p:nvSpPr>
        <p:spPr>
          <a:xfrm>
            <a:off x="803553" y="4857869"/>
            <a:ext cx="4188023" cy="2403277"/>
          </a:xfrm>
          <a:prstGeom prst="roundRect">
            <a:avLst>
              <a:gd name="adj" fmla="val 1720"/>
            </a:avLst>
          </a:prstGeom>
          <a:solidFill>
            <a:srgbClr val="304755"/>
          </a:solidFill>
          <a:ln/>
        </p:spPr>
      </p:sp>
      <p:sp>
        <p:nvSpPr>
          <p:cNvPr id="7" name="Text 3"/>
          <p:cNvSpPr/>
          <p:nvPr/>
        </p:nvSpPr>
        <p:spPr>
          <a:xfrm>
            <a:off x="1033105" y="5087422"/>
            <a:ext cx="2701171" cy="337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59"/>
              </a:lnSpc>
              <a:buNone/>
            </a:pPr>
            <a:r>
              <a:rPr lang="en-US" sz="212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Scalability</a:t>
            </a:r>
            <a:endParaRPr lang="en-US" sz="2127" dirty="0"/>
          </a:p>
        </p:txBody>
      </p:sp>
      <p:sp>
        <p:nvSpPr>
          <p:cNvPr id="8" name="Text 4"/>
          <p:cNvSpPr/>
          <p:nvPr/>
        </p:nvSpPr>
        <p:spPr>
          <a:xfrm>
            <a:off x="1033105" y="5562838"/>
            <a:ext cx="3728918" cy="1468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93"/>
              </a:lnSpc>
              <a:buNone/>
            </a:pPr>
            <a:r>
              <a:rPr lang="en-US" sz="180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Cloud platforms provide on-demand access to resources, enabling AI applications to scale up or down based on needs.</a:t>
            </a:r>
            <a:endParaRPr lang="en-US" sz="1808" dirty="0"/>
          </a:p>
        </p:txBody>
      </p:sp>
      <p:sp>
        <p:nvSpPr>
          <p:cNvPr id="9" name="Shape 5"/>
          <p:cNvSpPr/>
          <p:nvPr/>
        </p:nvSpPr>
        <p:spPr>
          <a:xfrm>
            <a:off x="5221129" y="4857869"/>
            <a:ext cx="4188023" cy="2403277"/>
          </a:xfrm>
          <a:prstGeom prst="roundRect">
            <a:avLst>
              <a:gd name="adj" fmla="val 1720"/>
            </a:avLst>
          </a:prstGeom>
          <a:solidFill>
            <a:srgbClr val="304755"/>
          </a:solidFill>
          <a:ln/>
        </p:spPr>
      </p:sp>
      <p:sp>
        <p:nvSpPr>
          <p:cNvPr id="10" name="Text 6"/>
          <p:cNvSpPr/>
          <p:nvPr/>
        </p:nvSpPr>
        <p:spPr>
          <a:xfrm>
            <a:off x="5450681" y="5087422"/>
            <a:ext cx="3109555" cy="337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59"/>
              </a:lnSpc>
              <a:buNone/>
            </a:pPr>
            <a:r>
              <a:rPr lang="en-US" sz="212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Cost-Effectiveness</a:t>
            </a:r>
            <a:endParaRPr lang="en-US" sz="2127" dirty="0"/>
          </a:p>
        </p:txBody>
      </p:sp>
      <p:sp>
        <p:nvSpPr>
          <p:cNvPr id="11" name="Text 7"/>
          <p:cNvSpPr/>
          <p:nvPr/>
        </p:nvSpPr>
        <p:spPr>
          <a:xfrm>
            <a:off x="5450681" y="5562838"/>
            <a:ext cx="3728918" cy="11015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93"/>
              </a:lnSpc>
              <a:buNone/>
            </a:pPr>
            <a:r>
              <a:rPr lang="en-US" sz="180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Cloud services offer pay-as-you-go pricing models, eliminating the need for upfront investments in hardware.</a:t>
            </a:r>
            <a:endParaRPr lang="en-US" sz="1808" dirty="0"/>
          </a:p>
        </p:txBody>
      </p:sp>
      <p:sp>
        <p:nvSpPr>
          <p:cNvPr id="12" name="Shape 8"/>
          <p:cNvSpPr/>
          <p:nvPr/>
        </p:nvSpPr>
        <p:spPr>
          <a:xfrm>
            <a:off x="9638705" y="4857869"/>
            <a:ext cx="4188023" cy="2403277"/>
          </a:xfrm>
          <a:prstGeom prst="roundRect">
            <a:avLst>
              <a:gd name="adj" fmla="val 1720"/>
            </a:avLst>
          </a:prstGeom>
          <a:solidFill>
            <a:srgbClr val="304755"/>
          </a:solidFill>
          <a:ln/>
        </p:spPr>
      </p:sp>
      <p:sp>
        <p:nvSpPr>
          <p:cNvPr id="13" name="Text 9"/>
          <p:cNvSpPr/>
          <p:nvPr/>
        </p:nvSpPr>
        <p:spPr>
          <a:xfrm>
            <a:off x="9868257" y="5087422"/>
            <a:ext cx="3322796" cy="337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59"/>
              </a:lnSpc>
              <a:buNone/>
            </a:pPr>
            <a:r>
              <a:rPr lang="en-US" sz="212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Resource Availability</a:t>
            </a:r>
            <a:endParaRPr lang="en-US" sz="2127" dirty="0"/>
          </a:p>
        </p:txBody>
      </p:sp>
      <p:sp>
        <p:nvSpPr>
          <p:cNvPr id="14" name="Text 10"/>
          <p:cNvSpPr/>
          <p:nvPr/>
        </p:nvSpPr>
        <p:spPr>
          <a:xfrm>
            <a:off x="9868257" y="5562838"/>
            <a:ext cx="3728918" cy="1468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93"/>
              </a:lnSpc>
              <a:buNone/>
            </a:pPr>
            <a:r>
              <a:rPr lang="en-US" sz="180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Cloud providers offer a wide range of AI-specific tools and services, simplifying development and deployment.</a:t>
            </a:r>
            <a:endParaRPr lang="en-US" sz="1808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3826193"/>
            <a:ext cx="12723138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Advantages of Edge Computing for AI</a:t>
            </a:r>
            <a:endParaRPr lang="en-US" sz="4435" dirty="0"/>
          </a:p>
        </p:txBody>
      </p:sp>
      <p:sp>
        <p:nvSpPr>
          <p:cNvPr id="6" name="Shape 2"/>
          <p:cNvSpPr/>
          <p:nvPr/>
        </p:nvSpPr>
        <p:spPr>
          <a:xfrm>
            <a:off x="837724" y="4889182"/>
            <a:ext cx="4158734" cy="2506266"/>
          </a:xfrm>
          <a:prstGeom prst="roundRect">
            <a:avLst>
              <a:gd name="adj" fmla="val 1719"/>
            </a:avLst>
          </a:prstGeom>
          <a:solidFill>
            <a:srgbClr val="304755"/>
          </a:solidFill>
          <a:ln/>
        </p:spPr>
      </p:sp>
      <p:sp>
        <p:nvSpPr>
          <p:cNvPr id="7" name="Text 3"/>
          <p:cNvSpPr/>
          <p:nvPr/>
        </p:nvSpPr>
        <p:spPr>
          <a:xfrm>
            <a:off x="1077039" y="512849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Low Latency</a:t>
            </a:r>
            <a:endParaRPr lang="en-US" sz="2218" dirty="0"/>
          </a:p>
        </p:txBody>
      </p:sp>
      <p:sp>
        <p:nvSpPr>
          <p:cNvPr id="8" name="Text 4"/>
          <p:cNvSpPr/>
          <p:nvPr/>
        </p:nvSpPr>
        <p:spPr>
          <a:xfrm>
            <a:off x="1077039" y="5624036"/>
            <a:ext cx="368010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Edge computing reduces latency by processing data closer to the source, critical for real-time applications like autonomous vehicles.</a:t>
            </a:r>
            <a:endParaRPr lang="en-US" sz="1885" dirty="0"/>
          </a:p>
        </p:txBody>
      </p:sp>
      <p:sp>
        <p:nvSpPr>
          <p:cNvPr id="9" name="Shape 5"/>
          <p:cNvSpPr/>
          <p:nvPr/>
        </p:nvSpPr>
        <p:spPr>
          <a:xfrm>
            <a:off x="5235773" y="4889182"/>
            <a:ext cx="4158734" cy="2506266"/>
          </a:xfrm>
          <a:prstGeom prst="roundRect">
            <a:avLst>
              <a:gd name="adj" fmla="val 1719"/>
            </a:avLst>
          </a:prstGeom>
          <a:solidFill>
            <a:srgbClr val="304755"/>
          </a:solidFill>
          <a:ln/>
        </p:spPr>
      </p:sp>
      <p:sp>
        <p:nvSpPr>
          <p:cNvPr id="10" name="Text 6"/>
          <p:cNvSpPr/>
          <p:nvPr/>
        </p:nvSpPr>
        <p:spPr>
          <a:xfrm>
            <a:off x="5475089" y="512849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Privacy</a:t>
            </a:r>
            <a:endParaRPr lang="en-US" sz="2218" dirty="0"/>
          </a:p>
        </p:txBody>
      </p:sp>
      <p:sp>
        <p:nvSpPr>
          <p:cNvPr id="11" name="Text 7"/>
          <p:cNvSpPr/>
          <p:nvPr/>
        </p:nvSpPr>
        <p:spPr>
          <a:xfrm>
            <a:off x="5475089" y="5624036"/>
            <a:ext cx="3680103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Edge computing keeps data local, enhancing privacy and reducing reliance on centralized servers.</a:t>
            </a:r>
            <a:endParaRPr lang="en-US" sz="1885" dirty="0"/>
          </a:p>
        </p:txBody>
      </p:sp>
      <p:sp>
        <p:nvSpPr>
          <p:cNvPr id="12" name="Shape 8"/>
          <p:cNvSpPr/>
          <p:nvPr/>
        </p:nvSpPr>
        <p:spPr>
          <a:xfrm>
            <a:off x="9633823" y="4889182"/>
            <a:ext cx="4158734" cy="2506266"/>
          </a:xfrm>
          <a:prstGeom prst="roundRect">
            <a:avLst>
              <a:gd name="adj" fmla="val 1719"/>
            </a:avLst>
          </a:prstGeom>
          <a:solidFill>
            <a:srgbClr val="304755"/>
          </a:solidFill>
          <a:ln/>
        </p:spPr>
      </p:sp>
      <p:sp>
        <p:nvSpPr>
          <p:cNvPr id="13" name="Text 9"/>
          <p:cNvSpPr/>
          <p:nvPr/>
        </p:nvSpPr>
        <p:spPr>
          <a:xfrm>
            <a:off x="9873139" y="5128498"/>
            <a:ext cx="3257193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Improved Reliability</a:t>
            </a:r>
            <a:endParaRPr lang="en-US" sz="2218" dirty="0"/>
          </a:p>
        </p:txBody>
      </p:sp>
      <p:sp>
        <p:nvSpPr>
          <p:cNvPr id="14" name="Text 10"/>
          <p:cNvSpPr/>
          <p:nvPr/>
        </p:nvSpPr>
        <p:spPr>
          <a:xfrm>
            <a:off x="9873139" y="5624036"/>
            <a:ext cx="368010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Edge devices can operate independently, providing resilience in case of network outages or cloud service disruptions.</a:t>
            </a:r>
            <a:endParaRPr lang="en-US" sz="1885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28540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25798" y="2933581"/>
            <a:ext cx="11378803" cy="1075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34"/>
              </a:lnSpc>
              <a:buNone/>
            </a:pPr>
            <a:r>
              <a:rPr lang="en-US" sz="33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Effective Utilization of Cloud and Edge Together</a:t>
            </a:r>
            <a:endParaRPr lang="en-US" sz="3387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798" y="4283154"/>
            <a:ext cx="2844641" cy="73128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808559" y="5288637"/>
            <a:ext cx="2150983" cy="2688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17"/>
              </a:lnSpc>
              <a:buNone/>
            </a:pPr>
            <a:r>
              <a:rPr lang="en-US" sz="1694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Collection</a:t>
            </a:r>
            <a:endParaRPr lang="en-US" sz="1694" dirty="0"/>
          </a:p>
        </p:txBody>
      </p:sp>
      <p:sp>
        <p:nvSpPr>
          <p:cNvPr id="8" name="Text 3"/>
          <p:cNvSpPr/>
          <p:nvPr/>
        </p:nvSpPr>
        <p:spPr>
          <a:xfrm>
            <a:off x="1808559" y="5667137"/>
            <a:ext cx="2479119" cy="877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03"/>
              </a:lnSpc>
              <a:buNone/>
            </a:pPr>
            <a:r>
              <a:rPr lang="en-US" sz="144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Edge devices collect data from sensors or devices, sending it to the cloud for processing.</a:t>
            </a:r>
            <a:endParaRPr lang="en-US" sz="144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0440" y="4283154"/>
            <a:ext cx="2844760" cy="73128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653201" y="5288637"/>
            <a:ext cx="2150983" cy="2688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17"/>
              </a:lnSpc>
              <a:buNone/>
            </a:pPr>
            <a:r>
              <a:rPr lang="en-US" sz="1694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Training</a:t>
            </a:r>
            <a:endParaRPr lang="en-US" sz="1694" dirty="0"/>
          </a:p>
        </p:txBody>
      </p:sp>
      <p:sp>
        <p:nvSpPr>
          <p:cNvPr id="11" name="Text 5"/>
          <p:cNvSpPr/>
          <p:nvPr/>
        </p:nvSpPr>
        <p:spPr>
          <a:xfrm>
            <a:off x="4653201" y="5667137"/>
            <a:ext cx="2479238" cy="877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03"/>
              </a:lnSpc>
              <a:buNone/>
            </a:pPr>
            <a:r>
              <a:rPr lang="en-US" sz="144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cloud's powerful resources are used to train AI models on large datasets.</a:t>
            </a:r>
            <a:endParaRPr lang="en-US" sz="144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4283154"/>
            <a:ext cx="2844641" cy="731282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497961" y="5288637"/>
            <a:ext cx="2414349" cy="2688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17"/>
              </a:lnSpc>
              <a:buNone/>
            </a:pPr>
            <a:r>
              <a:rPr lang="en-US" sz="1694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Deployment</a:t>
            </a:r>
            <a:endParaRPr lang="en-US" sz="1694" dirty="0"/>
          </a:p>
        </p:txBody>
      </p:sp>
      <p:sp>
        <p:nvSpPr>
          <p:cNvPr id="14" name="Text 7"/>
          <p:cNvSpPr/>
          <p:nvPr/>
        </p:nvSpPr>
        <p:spPr>
          <a:xfrm>
            <a:off x="7497961" y="5667137"/>
            <a:ext cx="2479119" cy="11701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03"/>
              </a:lnSpc>
              <a:buNone/>
            </a:pPr>
            <a:r>
              <a:rPr lang="en-US" sz="144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Trained models are deployed back to edge devices, enabling real-time inference and decision-making.</a:t>
            </a:r>
            <a:endParaRPr lang="en-US" sz="1440" dirty="0"/>
          </a:p>
        </p:txBody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59841" y="4283154"/>
            <a:ext cx="2844760" cy="731282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342602" y="5288637"/>
            <a:ext cx="2479238" cy="5376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17"/>
              </a:lnSpc>
              <a:buNone/>
            </a:pPr>
            <a:r>
              <a:rPr lang="en-US" sz="1694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Continuous Learning</a:t>
            </a:r>
            <a:endParaRPr lang="en-US" sz="1694" dirty="0"/>
          </a:p>
        </p:txBody>
      </p:sp>
      <p:sp>
        <p:nvSpPr>
          <p:cNvPr id="17" name="Text 9"/>
          <p:cNvSpPr/>
          <p:nvPr/>
        </p:nvSpPr>
        <p:spPr>
          <a:xfrm>
            <a:off x="10342602" y="5935980"/>
            <a:ext cx="2479238" cy="14626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03"/>
              </a:lnSpc>
              <a:buNone/>
            </a:pPr>
            <a:r>
              <a:rPr lang="en-US" sz="144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Edge devices send data back to the cloud for continuous learning and model updates, improving accuracy and performance over time.</a:t>
            </a:r>
            <a:endParaRPr lang="en-US" sz="1440" dirty="0"/>
          </a:p>
        </p:txBody>
      </p:sp>
      <p:pic>
        <p:nvPicPr>
          <p:cNvPr id="18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838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8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7125" y="634127"/>
            <a:ext cx="7529751" cy="20348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41"/>
              </a:lnSpc>
              <a:buNone/>
            </a:pPr>
            <a:r>
              <a:rPr lang="en-US" sz="4273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Challenges in Integrating Cloud and Edge for AI</a:t>
            </a:r>
            <a:endParaRPr lang="en-US" sz="4273" dirty="0"/>
          </a:p>
        </p:txBody>
      </p:sp>
      <p:sp>
        <p:nvSpPr>
          <p:cNvPr id="6" name="Shape 2"/>
          <p:cNvSpPr/>
          <p:nvPr/>
        </p:nvSpPr>
        <p:spPr>
          <a:xfrm>
            <a:off x="807125" y="3014901"/>
            <a:ext cx="7529751" cy="4580811"/>
          </a:xfrm>
          <a:prstGeom prst="roundRect">
            <a:avLst>
              <a:gd name="adj" fmla="val 90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814745" y="3022521"/>
            <a:ext cx="7514511" cy="13988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1045369" y="3168491"/>
            <a:ext cx="3292197" cy="3689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Security</a:t>
            </a:r>
            <a:endParaRPr lang="en-US" sz="1816" dirty="0"/>
          </a:p>
        </p:txBody>
      </p:sp>
      <p:sp>
        <p:nvSpPr>
          <p:cNvPr id="9" name="Text 5"/>
          <p:cNvSpPr/>
          <p:nvPr/>
        </p:nvSpPr>
        <p:spPr>
          <a:xfrm>
            <a:off x="4806434" y="3168491"/>
            <a:ext cx="3292197" cy="11069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Ensuring secure data transfer and storage between edge devices and the cloud.</a:t>
            </a:r>
            <a:endParaRPr lang="en-US" sz="1816" dirty="0"/>
          </a:p>
        </p:txBody>
      </p:sp>
      <p:sp>
        <p:nvSpPr>
          <p:cNvPr id="10" name="Shape 6"/>
          <p:cNvSpPr/>
          <p:nvPr/>
        </p:nvSpPr>
        <p:spPr>
          <a:xfrm>
            <a:off x="814745" y="4421386"/>
            <a:ext cx="7514511" cy="13988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1045369" y="4567357"/>
            <a:ext cx="3292197" cy="3689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Resource Management</a:t>
            </a:r>
            <a:endParaRPr lang="en-US" sz="1816" dirty="0"/>
          </a:p>
        </p:txBody>
      </p:sp>
      <p:sp>
        <p:nvSpPr>
          <p:cNvPr id="12" name="Text 8"/>
          <p:cNvSpPr/>
          <p:nvPr/>
        </p:nvSpPr>
        <p:spPr>
          <a:xfrm>
            <a:off x="4806434" y="4567357"/>
            <a:ext cx="3292197" cy="11069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Optimizing resource allocation and communication between cloud and edge resources.</a:t>
            </a:r>
            <a:endParaRPr lang="en-US" sz="1816" dirty="0"/>
          </a:p>
        </p:txBody>
      </p:sp>
      <p:sp>
        <p:nvSpPr>
          <p:cNvPr id="13" name="Shape 9"/>
          <p:cNvSpPr/>
          <p:nvPr/>
        </p:nvSpPr>
        <p:spPr>
          <a:xfrm>
            <a:off x="814745" y="5820251"/>
            <a:ext cx="7514511" cy="17678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1045369" y="5966222"/>
            <a:ext cx="3292197" cy="3689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Deployment Complexity</a:t>
            </a:r>
            <a:endParaRPr lang="en-US" sz="1816" dirty="0"/>
          </a:p>
        </p:txBody>
      </p:sp>
      <p:sp>
        <p:nvSpPr>
          <p:cNvPr id="15" name="Text 11"/>
          <p:cNvSpPr/>
          <p:nvPr/>
        </p:nvSpPr>
        <p:spPr>
          <a:xfrm>
            <a:off x="4806434" y="5966222"/>
            <a:ext cx="3292197" cy="14758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06"/>
              </a:lnSpc>
              <a:buNone/>
            </a:pPr>
            <a:r>
              <a:rPr lang="en-US" sz="181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Managing the complexity of deploying and maintaining distributed AI systems across cloud and edge.</a:t>
            </a:r>
            <a:endParaRPr lang="en-US" sz="1816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2082165"/>
            <a:ext cx="7468553" cy="1408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 and Key Takeaways</a:t>
            </a:r>
            <a:endParaRPr lang="en-US" sz="4435" dirty="0"/>
          </a:p>
        </p:txBody>
      </p:sp>
      <p:sp>
        <p:nvSpPr>
          <p:cNvPr id="6" name="Text 2"/>
          <p:cNvSpPr/>
          <p:nvPr/>
        </p:nvSpPr>
        <p:spPr>
          <a:xfrm>
            <a:off x="837724" y="3849172"/>
            <a:ext cx="7468553" cy="22981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Cloud and edge computing offer complementary strengths for AI applications. By leveraging the power of the cloud for training and the agility of the edge for real-time processing, organizations can achieve optimal performance and efficiency. While challenges remain in integrating these technologies, the potential benefits for AI innovation are significant.</a:t>
            </a:r>
            <a:endParaRPr lang="en-US" sz="1885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2024-07-27T20:24:05Z</dcterms:created>
  <dcterms:modified xsi:type="dcterms:W3CDTF">2024-07-27T20:24:05Z</dcterms:modified>
</cp:coreProperties>
</file>